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3"/>
  </p:notesMasterIdLst>
  <p:sldIdLst>
    <p:sldId id="256" r:id="rId2"/>
    <p:sldId id="290" r:id="rId3"/>
    <p:sldId id="261" r:id="rId4"/>
    <p:sldId id="288" r:id="rId5"/>
    <p:sldId id="268" r:id="rId6"/>
    <p:sldId id="272" r:id="rId7"/>
    <p:sldId id="274" r:id="rId8"/>
    <p:sldId id="276" r:id="rId9"/>
    <p:sldId id="277" r:id="rId10"/>
    <p:sldId id="285" r:id="rId11"/>
    <p:sldId id="28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D11"/>
    <a:srgbClr val="5FA414"/>
    <a:srgbClr val="68B216"/>
    <a:srgbClr val="73C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D5EF73-6C7D-403C-92B6-EED50AF36BC9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9C5BC0C-1485-46B3-B6AA-3652DFF81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44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BCF5E9-DDB4-490A-B798-2E84CC66D93C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6225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1928647-50AF-4CD3-AC7B-59601F268F02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7FB7014-21FB-42B7-9F8B-310F05F09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7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4A45CE-C017-4F99-B7F6-C8B465B2C968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ACF7EF-293C-4D8A-A018-5B64BFD7D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7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5313A6-7A8C-4B9F-B91C-D24A42A7E7E1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088364-4F66-49F8-84E0-4EF0E64A6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5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2B1547-3EF1-4E88-9577-AAF9EA0CD282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3A5AFA-5064-41A1-A243-F388BD73E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56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58474FC-845B-41EA-A4C8-BA8FB982BB48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F0BF943-6EE2-4635-A146-038760315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55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04501E-B83A-47D3-AB68-5A5AF8A1C661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85A789-0A33-484E-B08B-FBD73861A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8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AE84FC-DCE7-4BC7-B559-245DCB23636E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F59EC0-0FC6-41F7-A8C7-AB457F6CE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5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678AAF-12EF-4B3F-80B7-A4D9C457922D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5C724B-47B3-40EB-BC36-7854E9C49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72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D2D987-59FF-4B3A-9EE3-F8AAD24D5CDF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139ECD-F8F6-4564-9BA5-0C7FD4C03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6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AC78B61-69D7-4426-923F-32E7E93939E0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E2E952F-8C2B-4B49-A81A-9D8659D36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518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8DA1D27-D172-4692-9A17-F0FA96D5D349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2494F92-108B-4389-8D5A-7A75A06C0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2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27B6C46E-1945-4036-BDF5-43B4F21AA69E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E7B3D4E-8133-4F43-86E0-F6C1220F5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Box 21"/>
          <p:cNvSpPr txBox="1">
            <a:spLocks noChangeArrowheads="1"/>
          </p:cNvSpPr>
          <p:nvPr/>
        </p:nvSpPr>
        <p:spPr bwMode="auto">
          <a:xfrm>
            <a:off x="31214" y="6299473"/>
            <a:ext cx="911278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528D11"/>
                </a:solidFill>
              </a:rPr>
              <a:t>Астана </a:t>
            </a:r>
            <a:r>
              <a:rPr lang="ru-RU" b="1" dirty="0" smtClean="0">
                <a:solidFill>
                  <a:srgbClr val="528D11"/>
                </a:solidFill>
              </a:rPr>
              <a:t>2019</a:t>
            </a:r>
            <a:endParaRPr lang="ru-RU" b="1" dirty="0">
              <a:solidFill>
                <a:srgbClr val="528D11"/>
              </a:solidFill>
            </a:endParaRPr>
          </a:p>
        </p:txBody>
      </p:sp>
      <p:pic>
        <p:nvPicPr>
          <p:cNvPr id="1026" name="Picture 2" descr="C:\Users\IT\Desktop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08" y="752132"/>
            <a:ext cx="4459737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E:\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9" y="2204864"/>
            <a:ext cx="3213027" cy="106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838" y="3471255"/>
            <a:ext cx="3476074" cy="1138773"/>
          </a:xfrm>
          <a:prstGeom prst="rect">
            <a:avLst/>
          </a:prstGeom>
          <a:solidFill>
            <a:srgbClr val="528D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БОЛЬШЕ</a:t>
            </a:r>
            <a:r>
              <a:rPr lang="ru-RU" sz="3600" b="1" dirty="0" smtClean="0"/>
              <a:t> </a:t>
            </a:r>
          </a:p>
          <a:p>
            <a:pPr algn="ctr"/>
            <a:r>
              <a:rPr lang="ru-RU" sz="2400" dirty="0"/>
              <a:t>ч</a:t>
            </a:r>
            <a:r>
              <a:rPr lang="ru-RU" sz="2400" dirty="0" smtClean="0"/>
              <a:t>ем просто ЛИС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100584" anchor="b">
            <a:normAutofit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r" fontAlgn="auto">
              <a:spcAft>
                <a:spcPts val="0"/>
              </a:spcAft>
              <a:defRPr/>
            </a:pPr>
            <a:r>
              <a:rPr lang="ru-RU" sz="3600" u="sng" dirty="0">
                <a:solidFill>
                  <a:srgbClr val="528D1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Интеграция с медицинскими информационными системами (МИС)</a:t>
            </a:r>
          </a:p>
        </p:txBody>
      </p:sp>
      <p:pic>
        <p:nvPicPr>
          <p:cNvPr id="37891" name="Picture 4" descr="http://club.cnews.ru/media/images/blog/orig_blog_91854_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773238"/>
            <a:ext cx="41513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32363" y="1929606"/>
            <a:ext cx="39608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69875" indent="-269875" eaLnBrk="1" hangingPunct="1">
              <a:buFont typeface="Wingdings" pitchFamily="2" charset="2"/>
              <a:buChar char="ü"/>
            </a:pPr>
            <a:r>
              <a:rPr lang="ru-RU" b="1" dirty="0">
                <a:solidFill>
                  <a:srgbClr val="528D11"/>
                </a:solidFill>
              </a:rPr>
              <a:t> Автоматическое получение </a:t>
            </a:r>
            <a:r>
              <a:rPr lang="ru-RU" b="1" dirty="0" smtClean="0">
                <a:solidFill>
                  <a:srgbClr val="528D11"/>
                </a:solidFill>
              </a:rPr>
              <a:t>    направлений </a:t>
            </a:r>
            <a:r>
              <a:rPr lang="ru-RU" b="1" dirty="0">
                <a:solidFill>
                  <a:srgbClr val="528D11"/>
                </a:solidFill>
              </a:rPr>
              <a:t>из </a:t>
            </a:r>
            <a:r>
              <a:rPr lang="ru-RU" b="1" dirty="0" smtClean="0">
                <a:solidFill>
                  <a:srgbClr val="528D11"/>
                </a:solidFill>
              </a:rPr>
              <a:t>МИС отправка                бланков результатов в МИС</a:t>
            </a:r>
            <a:endParaRPr lang="ru-RU" dirty="0">
              <a:solidFill>
                <a:srgbClr val="528D1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32363" y="3212976"/>
            <a:ext cx="3960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b="1" dirty="0">
                <a:solidFill>
                  <a:srgbClr val="528D11"/>
                </a:solidFill>
              </a:rPr>
              <a:t> </a:t>
            </a:r>
            <a:r>
              <a:rPr lang="ru-RU" b="1" dirty="0">
                <a:solidFill>
                  <a:srgbClr val="528D11"/>
                </a:solidFill>
              </a:rPr>
              <a:t>Поддержка любых протоколов </a:t>
            </a:r>
          </a:p>
          <a:p>
            <a:pPr eaLnBrk="1" hangingPunct="1"/>
            <a:r>
              <a:rPr lang="ru-RU" b="1" dirty="0">
                <a:solidFill>
                  <a:srgbClr val="528D11"/>
                </a:solidFill>
              </a:rPr>
              <a:t>    взаимодействия</a:t>
            </a:r>
            <a:endParaRPr lang="ru-RU" dirty="0">
              <a:solidFill>
                <a:srgbClr val="528D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http://mygazeta.com/i/2012/05/677025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4078287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100584" anchor="b">
            <a:normAutofit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r" fontAlgn="auto">
              <a:spcAft>
                <a:spcPts val="0"/>
              </a:spcAft>
              <a:defRPr/>
            </a:pPr>
            <a:r>
              <a:rPr lang="ru-RU" sz="3600" u="sng" dirty="0">
                <a:solidFill>
                  <a:srgbClr val="528D1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Конфиденциальность информации</a:t>
            </a:r>
          </a:p>
          <a:p>
            <a:pPr marL="54864" algn="r" fontAlgn="auto">
              <a:spcAft>
                <a:spcPts val="0"/>
              </a:spcAft>
              <a:defRPr/>
            </a:pPr>
            <a:r>
              <a:rPr lang="ru-RU" sz="3600" u="sng" dirty="0">
                <a:solidFill>
                  <a:srgbClr val="528D1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и безопасность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6463" y="1700213"/>
            <a:ext cx="4319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Аутентификация пользователей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на основе логина и пароля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16463" y="2420938"/>
            <a:ext cx="43195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Авторизация на доступ к 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различным категориям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информации, как на чтение,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так и на модификацию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16463" y="3584575"/>
            <a:ext cx="4176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b="1">
                <a:solidFill>
                  <a:srgbClr val="528D11"/>
                </a:solidFill>
              </a:rPr>
              <a:t> </a:t>
            </a:r>
            <a:r>
              <a:rPr lang="ru-RU" b="1">
                <a:solidFill>
                  <a:srgbClr val="528D11"/>
                </a:solidFill>
              </a:rPr>
              <a:t>Протоколирование действий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пользователя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16463" y="4222750"/>
            <a:ext cx="4176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b="1">
                <a:solidFill>
                  <a:srgbClr val="528D11"/>
                </a:solidFill>
              </a:rPr>
              <a:t> </a:t>
            </a:r>
            <a:r>
              <a:rPr lang="ru-RU" b="1">
                <a:solidFill>
                  <a:srgbClr val="528D11"/>
                </a:solidFill>
              </a:rPr>
              <a:t>Привязка пользователей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к конкретным рабочим местам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6463" y="4881563"/>
            <a:ext cx="4176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b="1">
                <a:solidFill>
                  <a:srgbClr val="528D11"/>
                </a:solidFill>
              </a:rPr>
              <a:t> </a:t>
            </a:r>
            <a:r>
              <a:rPr lang="ru-RU" b="1">
                <a:solidFill>
                  <a:srgbClr val="528D11"/>
                </a:solidFill>
              </a:rPr>
              <a:t>Шифрование передаваемой и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сохраняемой локально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информации</a:t>
            </a:r>
            <a:endParaRPr lang="ru-RU">
              <a:solidFill>
                <a:srgbClr val="528D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3"/>
          <p:cNvSpPr txBox="1">
            <a:spLocks/>
          </p:cNvSpPr>
          <p:nvPr/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100584"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r" fontAlgn="auto">
              <a:spcAft>
                <a:spcPts val="0"/>
              </a:spcAft>
              <a:defRPr/>
            </a:pPr>
            <a:r>
              <a:rPr lang="ru-RU" sz="3600" u="sng" dirty="0">
                <a:solidFill>
                  <a:srgbClr val="528D1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Процесс проведения</a:t>
            </a:r>
            <a:br>
              <a:rPr lang="ru-RU" sz="3600" u="sng" dirty="0">
                <a:solidFill>
                  <a:srgbClr val="528D1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600" u="sng" dirty="0">
                <a:solidFill>
                  <a:srgbClr val="528D1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лабораторных исследований</a:t>
            </a:r>
          </a:p>
        </p:txBody>
      </p:sp>
      <p:pic>
        <p:nvPicPr>
          <p:cNvPr id="46" name="Picture 4" descr="J:\Для буклета\обработанные фото\DSC_3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120" y="2636912"/>
            <a:ext cx="1578211" cy="2376264"/>
          </a:xfrm>
          <a:prstGeom prst="rect">
            <a:avLst/>
          </a:prstGeom>
          <a:noFill/>
          <a:ln w="19050">
            <a:solidFill>
              <a:srgbClr val="528D11"/>
            </a:solidFill>
          </a:ln>
          <a:effectLst>
            <a:innerShdw blurRad="254000">
              <a:prstClr val="black"/>
            </a:innerShdw>
          </a:effectLst>
        </p:spPr>
      </p:pic>
      <p:pic>
        <p:nvPicPr>
          <p:cNvPr id="47" name="Picture 3" descr="J:\Для буклета\обработанные фото\DSC_3973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0976" y="2627930"/>
            <a:ext cx="1584176" cy="2385246"/>
          </a:xfrm>
          <a:prstGeom prst="rect">
            <a:avLst/>
          </a:prstGeom>
          <a:noFill/>
          <a:ln w="25400">
            <a:solidFill>
              <a:srgbClr val="528D11"/>
            </a:solidFill>
          </a:ln>
          <a:effectLst>
            <a:innerShdw blurRad="254000">
              <a:prstClr val="black"/>
            </a:innerShdw>
          </a:effectLst>
        </p:spPr>
      </p:pic>
      <p:pic>
        <p:nvPicPr>
          <p:cNvPr id="48" name="Picture 5" descr="J:\Для буклета\обработанные фото\DSC_4021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636912"/>
            <a:ext cx="2376264" cy="2396424"/>
          </a:xfrm>
          <a:prstGeom prst="rect">
            <a:avLst/>
          </a:prstGeom>
          <a:noFill/>
          <a:ln w="25400">
            <a:solidFill>
              <a:srgbClr val="528D11"/>
            </a:solidFill>
          </a:ln>
          <a:effectLst>
            <a:innerShdw blurRad="254000">
              <a:prstClr val="black"/>
            </a:innerShdw>
          </a:effec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50825" y="1916113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528D11"/>
                </a:solidFill>
              </a:rPr>
              <a:t>1. Преаналитический</a:t>
            </a:r>
          </a:p>
          <a:p>
            <a:pPr algn="ctr" eaLnBrk="1" hangingPunct="1"/>
            <a:r>
              <a:rPr lang="ru-RU" b="1">
                <a:solidFill>
                  <a:srgbClr val="528D11"/>
                </a:solidFill>
              </a:rPr>
              <a:t>этап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276600" y="1903413"/>
            <a:ext cx="2303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528D11"/>
                </a:solidFill>
              </a:rPr>
              <a:t>2. Аналитический</a:t>
            </a:r>
          </a:p>
          <a:p>
            <a:pPr algn="ctr" eaLnBrk="1" hangingPunct="1"/>
            <a:r>
              <a:rPr lang="ru-RU" b="1">
                <a:solidFill>
                  <a:srgbClr val="528D11"/>
                </a:solidFill>
              </a:rPr>
              <a:t>этап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156325" y="1916113"/>
            <a:ext cx="2736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528D11"/>
                </a:solidFill>
              </a:rPr>
              <a:t>3. Постаналитический</a:t>
            </a:r>
          </a:p>
          <a:p>
            <a:pPr algn="ctr" eaLnBrk="1" hangingPunct="1"/>
            <a:r>
              <a:rPr lang="ru-RU" b="1">
                <a:solidFill>
                  <a:srgbClr val="528D11"/>
                </a:solidFill>
              </a:rPr>
              <a:t>этап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52" name="Стрелка вправо 51"/>
          <p:cNvSpPr/>
          <p:nvPr/>
        </p:nvSpPr>
        <p:spPr>
          <a:xfrm>
            <a:off x="2627313" y="4076700"/>
            <a:ext cx="792162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5435600" y="4076700"/>
            <a:ext cx="792163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628800"/>
            <a:ext cx="1944216" cy="1471057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J:\Для буклета\обработанные фото\DSC_3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2295580" cy="3456384"/>
          </a:xfrm>
          <a:prstGeom prst="rect">
            <a:avLst/>
          </a:prstGeom>
          <a:noFill/>
          <a:ln w="19050">
            <a:solidFill>
              <a:srgbClr val="528D11"/>
            </a:solidFill>
          </a:ln>
          <a:effectLst>
            <a:innerShdw blurRad="254000">
              <a:prstClr val="black"/>
            </a:innerShdw>
          </a:effectLst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3600" b="0" u="sng" dirty="0" smtClean="0">
                <a:solidFill>
                  <a:srgbClr val="528D11"/>
                </a:solidFill>
              </a:rPr>
              <a:t>Процесс регистрации заявок</a:t>
            </a:r>
            <a:endParaRPr lang="ru-RU" sz="3600" b="0" u="sng" dirty="0">
              <a:solidFill>
                <a:srgbClr val="528D1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03575" y="1581150"/>
            <a:ext cx="3671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Присвоение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индивидуального штрих-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кода заявке и контейнерам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с биоматериалом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03575" y="3179763"/>
            <a:ext cx="2808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Заполнение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и отправка заявки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непосредственно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в ЛИС K-Lab</a:t>
            </a:r>
            <a:endParaRPr lang="ru-RU">
              <a:solidFill>
                <a:srgbClr val="528D11"/>
              </a:solidFill>
            </a:endParaRPr>
          </a:p>
        </p:txBody>
      </p:sp>
      <p:pic>
        <p:nvPicPr>
          <p:cNvPr id="18" name="Рисунок 3" descr="заявка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08500"/>
            <a:ext cx="251936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84888" y="3197225"/>
            <a:ext cx="3059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Заполнение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и отправка заявки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через web-сервер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лаборатории</a:t>
            </a:r>
            <a:endParaRPr lang="ru-RU">
              <a:solidFill>
                <a:srgbClr val="528D11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481513"/>
            <a:ext cx="2303462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8313" y="1577975"/>
            <a:ext cx="2303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Забор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биоматериала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2555875" y="1773238"/>
            <a:ext cx="5762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067175" y="2820988"/>
            <a:ext cx="217488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227763" y="2824163"/>
            <a:ext cx="215900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2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578850" cy="1143000"/>
          </a:xfrm>
        </p:spPr>
        <p:txBody>
          <a:bodyPr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3600" u="sng" dirty="0" smtClean="0">
                <a:solidFill>
                  <a:srgbClr val="528D11"/>
                </a:solidFill>
              </a:rPr>
              <a:t>Поступление биоматериала</a:t>
            </a:r>
            <a:br>
              <a:rPr lang="ru-RU" sz="3600" u="sng" dirty="0" smtClean="0">
                <a:solidFill>
                  <a:srgbClr val="528D11"/>
                </a:solidFill>
              </a:rPr>
            </a:br>
            <a:r>
              <a:rPr lang="ru-RU" sz="3600" u="sng" dirty="0" smtClean="0">
                <a:solidFill>
                  <a:srgbClr val="528D11"/>
                </a:solidFill>
              </a:rPr>
              <a:t>в лабораторию и его сортировка</a:t>
            </a:r>
            <a:endParaRPr lang="ru-RU" sz="3600" u="sng" dirty="0">
              <a:solidFill>
                <a:srgbClr val="528D1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0213" y="1557338"/>
            <a:ext cx="24860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Поступление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биоматериала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в лабораторию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63938" y="1563688"/>
            <a:ext cx="29527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Чтение штрих-кода,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активация пробы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и сортировка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биоматериала по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подразделениям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87675" y="3790950"/>
            <a:ext cx="2592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Отбраковка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биоматериала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64163" y="3644900"/>
            <a:ext cx="32400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Контроль соответствия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поступивших заявок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и биоматериала</a:t>
            </a:r>
            <a:endParaRPr lang="ru-RU">
              <a:solidFill>
                <a:srgbClr val="528D11"/>
              </a:solidFill>
            </a:endParaRPr>
          </a:p>
        </p:txBody>
      </p:sp>
      <p:pic>
        <p:nvPicPr>
          <p:cNvPr id="56322" name="Picture 2" descr="J:\Для буклета\обработанные фото\DSC_3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2152107" cy="3240360"/>
          </a:xfrm>
          <a:prstGeom prst="rect">
            <a:avLst/>
          </a:prstGeom>
          <a:noFill/>
          <a:ln w="25400">
            <a:solidFill>
              <a:srgbClr val="528D11"/>
            </a:solidFill>
          </a:ln>
          <a:effectLst>
            <a:innerShdw blurRad="254000">
              <a:prstClr val="black"/>
            </a:innerShdw>
          </a:effectLst>
        </p:spPr>
      </p:pic>
      <p:sp>
        <p:nvSpPr>
          <p:cNvPr id="17" name="Стрелка вправо 16"/>
          <p:cNvSpPr/>
          <p:nvPr/>
        </p:nvSpPr>
        <p:spPr>
          <a:xfrm>
            <a:off x="2843213" y="1916113"/>
            <a:ext cx="5762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628775"/>
            <a:ext cx="21590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трелка вниз 23"/>
          <p:cNvSpPr/>
          <p:nvPr/>
        </p:nvSpPr>
        <p:spPr>
          <a:xfrm>
            <a:off x="4067175" y="3213100"/>
            <a:ext cx="217488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5938838" y="3213100"/>
            <a:ext cx="217487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52963"/>
            <a:ext cx="27320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652963"/>
            <a:ext cx="2592387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  <p:bldP spid="17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3600" b="0" u="sng" dirty="0" smtClean="0">
                <a:solidFill>
                  <a:srgbClr val="528D11"/>
                </a:solidFill>
              </a:rPr>
              <a:t>Журнал сортировки</a:t>
            </a:r>
            <a:endParaRPr lang="ru-RU" sz="3600" b="0" u="sng" dirty="0">
              <a:solidFill>
                <a:srgbClr val="528D1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938" y="4670425"/>
            <a:ext cx="8713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Считывание номера пробы с помощью сканера штрих-кодов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8938" y="5075238"/>
            <a:ext cx="8713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Отметка факта поступления биоматериалов в лабораторию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388938" y="5516563"/>
            <a:ext cx="8713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Расстановка пробирок по штативам для подразделений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388938" y="5949950"/>
            <a:ext cx="8713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Контроль дубликатов и недоставленных биоматериалов</a:t>
            </a:r>
            <a:endParaRPr lang="ru-RU">
              <a:solidFill>
                <a:srgbClr val="528D11"/>
              </a:solidFill>
            </a:endParaRP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12875"/>
            <a:ext cx="151288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3744912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852738"/>
            <a:ext cx="24479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Овал 21"/>
          <p:cNvSpPr/>
          <p:nvPr/>
        </p:nvSpPr>
        <p:spPr>
          <a:xfrm>
            <a:off x="2771775" y="2349500"/>
            <a:ext cx="936625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87900" y="2852738"/>
            <a:ext cx="2447925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5" name="Прямая со стрелкой 24"/>
          <p:cNvCxnSpPr>
            <a:stCxn id="22" idx="6"/>
            <a:endCxn id="23" idx="1"/>
          </p:cNvCxnSpPr>
          <p:nvPr/>
        </p:nvCxnSpPr>
        <p:spPr>
          <a:xfrm>
            <a:off x="3708400" y="2492375"/>
            <a:ext cx="1079500" cy="6842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5219700" y="2924175"/>
            <a:ext cx="1512888" cy="3603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b="0" u="sng" dirty="0" smtClean="0">
                <a:solidFill>
                  <a:srgbClr val="528D11"/>
                </a:solidFill>
              </a:rPr>
              <a:t>Журналы подразделений</a:t>
            </a:r>
            <a:br>
              <a:rPr lang="ru-RU" b="0" u="sng" dirty="0" smtClean="0">
                <a:solidFill>
                  <a:srgbClr val="528D11"/>
                </a:solidFill>
              </a:rPr>
            </a:br>
            <a:r>
              <a:rPr lang="ru-RU" b="0" u="sng" dirty="0" smtClean="0">
                <a:solidFill>
                  <a:srgbClr val="528D11"/>
                </a:solidFill>
              </a:rPr>
              <a:t>и рабочие списки</a:t>
            </a:r>
            <a:endParaRPr lang="ru-RU" b="0" u="sng" dirty="0">
              <a:solidFill>
                <a:srgbClr val="528D1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0213" y="1557338"/>
            <a:ext cx="2628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Регистрация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направлений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938" y="1563688"/>
            <a:ext cx="3168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Автоматическое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распределение проб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по подразделениям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43213" y="3121025"/>
            <a:ext cx="28082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Формирование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рабочих листов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для ручных методик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80063" y="3108325"/>
            <a:ext cx="3384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Печать лабораторных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журналов по формам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установленного образца</a:t>
            </a:r>
            <a:endParaRPr lang="ru-RU">
              <a:solidFill>
                <a:srgbClr val="528D11"/>
              </a:solidFill>
            </a:endParaRPr>
          </a:p>
        </p:txBody>
      </p:sp>
      <p:pic>
        <p:nvPicPr>
          <p:cNvPr id="10" name="Picture 2" descr="J:\Для буклета\обработанные фото\DSC_3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2152107" cy="3240360"/>
          </a:xfrm>
          <a:prstGeom prst="rect">
            <a:avLst/>
          </a:prstGeom>
          <a:noFill/>
          <a:ln w="25400">
            <a:solidFill>
              <a:srgbClr val="528D11"/>
            </a:solidFill>
          </a:ln>
          <a:effectLst>
            <a:innerShdw blurRad="254000">
              <a:prstClr val="black"/>
            </a:innerShdw>
          </a:effectLst>
        </p:spPr>
      </p:pic>
      <p:sp>
        <p:nvSpPr>
          <p:cNvPr id="11" name="Стрелка вправо 10"/>
          <p:cNvSpPr/>
          <p:nvPr/>
        </p:nvSpPr>
        <p:spPr>
          <a:xfrm>
            <a:off x="2771775" y="1844675"/>
            <a:ext cx="5762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067175" y="2676525"/>
            <a:ext cx="217488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938838" y="2676525"/>
            <a:ext cx="217487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04" name="Picture 4" descr="J:\Для буклета\обработанные фото\DSC_3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942" y="4156595"/>
            <a:ext cx="2528170" cy="1679100"/>
          </a:xfrm>
          <a:prstGeom prst="rect">
            <a:avLst/>
          </a:prstGeom>
          <a:noFill/>
          <a:ln w="25400">
            <a:solidFill>
              <a:srgbClr val="528D11"/>
            </a:solidFill>
          </a:ln>
          <a:effectLst>
            <a:innerShdw blurRad="254000">
              <a:prstClr val="black"/>
            </a:innerShdw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21150"/>
            <a:ext cx="2951162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b="0" u="sng" dirty="0" smtClean="0">
                <a:solidFill>
                  <a:srgbClr val="528D11"/>
                </a:solidFill>
              </a:rPr>
              <a:t>Работа с автоматическими анализаторами</a:t>
            </a:r>
            <a:endParaRPr lang="ru-RU" b="0" u="sng" dirty="0">
              <a:solidFill>
                <a:srgbClr val="528D1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24300" y="1557338"/>
            <a:ext cx="5040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К ЛИС</a:t>
            </a:r>
            <a:r>
              <a:rPr lang="en-US" b="1">
                <a:solidFill>
                  <a:srgbClr val="528D11"/>
                </a:solidFill>
              </a:rPr>
              <a:t> K</a:t>
            </a:r>
            <a:r>
              <a:rPr lang="ru-RU" b="1">
                <a:solidFill>
                  <a:srgbClr val="528D11"/>
                </a:solidFill>
              </a:rPr>
              <a:t>-</a:t>
            </a:r>
            <a:r>
              <a:rPr lang="en-US" b="1">
                <a:solidFill>
                  <a:srgbClr val="528D11"/>
                </a:solidFill>
              </a:rPr>
              <a:t>Lab</a:t>
            </a:r>
            <a:r>
              <a:rPr lang="ru-RU" b="1">
                <a:solidFill>
                  <a:srgbClr val="528D11"/>
                </a:solidFill>
              </a:rPr>
              <a:t> можно подключить</a:t>
            </a:r>
            <a:endParaRPr lang="en-US" b="1">
              <a:solidFill>
                <a:srgbClr val="528D11"/>
              </a:solidFill>
            </a:endParaRPr>
          </a:p>
          <a:p>
            <a:pPr eaLnBrk="1" hangingPunct="1"/>
            <a:r>
              <a:rPr lang="en-US" b="1">
                <a:solidFill>
                  <a:srgbClr val="528D11"/>
                </a:solidFill>
              </a:rPr>
              <a:t>    </a:t>
            </a:r>
            <a:r>
              <a:rPr lang="ru-RU" b="1">
                <a:solidFill>
                  <a:srgbClr val="528D11"/>
                </a:solidFill>
              </a:rPr>
              <a:t>более 250 существующих моделей </a:t>
            </a:r>
            <a:endParaRPr lang="en-US" b="1">
              <a:solidFill>
                <a:srgbClr val="528D11"/>
              </a:solidFill>
            </a:endParaRPr>
          </a:p>
          <a:p>
            <a:pPr eaLnBrk="1" hangingPunct="1"/>
            <a:r>
              <a:rPr lang="en-US" b="1">
                <a:solidFill>
                  <a:srgbClr val="528D11"/>
                </a:solidFill>
              </a:rPr>
              <a:t>    </a:t>
            </a:r>
            <a:r>
              <a:rPr lang="ru-RU" b="1">
                <a:solidFill>
                  <a:srgbClr val="528D11"/>
                </a:solidFill>
              </a:rPr>
              <a:t>анализаторов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24300" y="2506663"/>
            <a:ext cx="48244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Оперативная поддержка новых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или отсутствующих в библиотеке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моделей анализаторов</a:t>
            </a:r>
            <a:endParaRPr lang="ru-RU">
              <a:solidFill>
                <a:srgbClr val="528D11"/>
              </a:solidFill>
            </a:endParaRPr>
          </a:p>
        </p:txBody>
      </p:sp>
      <p:pic>
        <p:nvPicPr>
          <p:cNvPr id="27651" name="Picture 3" descr="J:\Для буклета\обработанные фото\DSC_3973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024336" cy="4553650"/>
          </a:xfrm>
          <a:prstGeom prst="rect">
            <a:avLst/>
          </a:prstGeom>
          <a:noFill/>
          <a:ln w="25400">
            <a:solidFill>
              <a:srgbClr val="528D11"/>
            </a:solidFill>
          </a:ln>
          <a:effectLst>
            <a:innerShdw blurRad="254000">
              <a:prstClr val="black"/>
            </a:innerShdw>
          </a:effec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24300" y="3430588"/>
            <a:ext cx="4824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Поддержка различных транспортных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уровней (</a:t>
            </a:r>
            <a:r>
              <a:rPr lang="en-US" b="1">
                <a:solidFill>
                  <a:srgbClr val="528D11"/>
                </a:solidFill>
              </a:rPr>
              <a:t>RS-232</a:t>
            </a:r>
            <a:r>
              <a:rPr lang="ru-RU" b="1">
                <a:solidFill>
                  <a:srgbClr val="528D11"/>
                </a:solidFill>
              </a:rPr>
              <a:t>, </a:t>
            </a:r>
            <a:r>
              <a:rPr lang="en-US" b="1">
                <a:solidFill>
                  <a:srgbClr val="528D11"/>
                </a:solidFill>
              </a:rPr>
              <a:t>TCP/IP</a:t>
            </a:r>
            <a:r>
              <a:rPr lang="ru-RU" b="1">
                <a:solidFill>
                  <a:srgbClr val="528D11"/>
                </a:solidFill>
              </a:rPr>
              <a:t>, файлы)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24300" y="4149725"/>
            <a:ext cx="50403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Поддержка различных способов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интеграции (односторонний режим,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двусторонний режим, режим запроса)</a:t>
            </a:r>
            <a:endParaRPr lang="ru-RU">
              <a:solidFill>
                <a:srgbClr val="528D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3600" b="0" u="sng" dirty="0" smtClean="0">
                <a:solidFill>
                  <a:srgbClr val="528D11"/>
                </a:solidFill>
              </a:rPr>
              <a:t>Одобрение результатов тестов</a:t>
            </a:r>
            <a:endParaRPr lang="ru-RU" sz="3600" b="0" u="sng" dirty="0">
              <a:solidFill>
                <a:srgbClr val="528D1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0213" y="1557338"/>
            <a:ext cx="2773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Получение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результатов тестов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938" y="1563688"/>
            <a:ext cx="31686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Проверка на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соответствие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нормам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92500" y="3370263"/>
            <a:ext cx="25923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Одобрение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результатов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в ЛИС </a:t>
            </a:r>
            <a:r>
              <a:rPr lang="en-US" b="1">
                <a:solidFill>
                  <a:srgbClr val="528D11"/>
                </a:solidFill>
              </a:rPr>
              <a:t>K-Lab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24525" y="3357563"/>
            <a:ext cx="33845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Забраковка результатов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и повторное 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выполнение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059113" y="1844675"/>
            <a:ext cx="5762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427538" y="2924175"/>
            <a:ext cx="217487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299200" y="2924175"/>
            <a:ext cx="217488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700" name="Picture 4" descr="J:\Для буклета\обработанные фото\DSC_4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2983025" cy="1981195"/>
          </a:xfrm>
          <a:prstGeom prst="rect">
            <a:avLst/>
          </a:prstGeom>
          <a:noFill/>
          <a:ln w="25400">
            <a:solidFill>
              <a:srgbClr val="528D11"/>
            </a:solidFill>
          </a:ln>
          <a:effectLst>
            <a:innerShdw blurRad="254000">
              <a:prstClr val="black"/>
            </a:innerShdw>
          </a:effec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508500"/>
            <a:ext cx="46085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3600" b="0" u="sng" dirty="0" smtClean="0">
                <a:solidFill>
                  <a:srgbClr val="528D11"/>
                </a:solidFill>
              </a:rPr>
              <a:t>Получение результатов</a:t>
            </a:r>
            <a:endParaRPr lang="ru-RU" sz="3600" b="0" u="sng" dirty="0">
              <a:solidFill>
                <a:srgbClr val="528D1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21188" y="1628775"/>
            <a:ext cx="4471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Бланки результатов формируются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автоматически по мере получения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и одобрения результатов тестов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27538" y="2565400"/>
            <a:ext cx="4716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Отображение результатов тестов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на бланках настраивается очень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гибко в зависимости от их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попадания в тот или иной диапазон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06900" y="4460875"/>
            <a:ext cx="4341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Возможен просмотр истории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результатов для пациента по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всем тестам, когда-либо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выполнявшимся для него</a:t>
            </a:r>
            <a:endParaRPr lang="ru-RU">
              <a:solidFill>
                <a:srgbClr val="528D1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87850" y="3789363"/>
            <a:ext cx="4343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b="1">
                <a:solidFill>
                  <a:srgbClr val="528D11"/>
                </a:solidFill>
              </a:rPr>
              <a:t> Все результаты тестов хранятся </a:t>
            </a:r>
          </a:p>
          <a:p>
            <a:pPr eaLnBrk="1" hangingPunct="1"/>
            <a:r>
              <a:rPr lang="ru-RU" b="1">
                <a:solidFill>
                  <a:srgbClr val="528D11"/>
                </a:solidFill>
              </a:rPr>
              <a:t>    в течение длительного срока</a:t>
            </a:r>
            <a:endParaRPr lang="ru-RU">
              <a:solidFill>
                <a:srgbClr val="528D11"/>
              </a:solidFill>
            </a:endParaRPr>
          </a:p>
        </p:txBody>
      </p:sp>
      <p:pic>
        <p:nvPicPr>
          <p:cNvPr id="30725" name="Picture 5" descr="J:\Для буклета\обработанные фото\DSC_402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33326"/>
            <a:ext cx="3823476" cy="3855914"/>
          </a:xfrm>
          <a:prstGeom prst="rect">
            <a:avLst/>
          </a:prstGeom>
          <a:noFill/>
          <a:ln w="25400">
            <a:solidFill>
              <a:srgbClr val="528D11"/>
            </a:solidFill>
          </a:ln>
          <a:effectLst>
            <a:innerShdw blurRad="2540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2127</TotalTime>
  <Words>402</Words>
  <Application>Microsoft Office PowerPoint</Application>
  <PresentationFormat>Экран (4:3)</PresentationFormat>
  <Paragraphs>114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Rockwell</vt:lpstr>
      <vt:lpstr>Wingdings</vt:lpstr>
      <vt:lpstr>Wingdings 2</vt:lpstr>
      <vt:lpstr>Литейная</vt:lpstr>
      <vt:lpstr>Презентация PowerPoint</vt:lpstr>
      <vt:lpstr>Презентация PowerPoint</vt:lpstr>
      <vt:lpstr>Процесс регистрации заявок</vt:lpstr>
      <vt:lpstr>Поступление биоматериала в лабораторию и его сортировка</vt:lpstr>
      <vt:lpstr>Журнал сортировки</vt:lpstr>
      <vt:lpstr>Журналы подразделений и рабочие списки</vt:lpstr>
      <vt:lpstr>Работа с автоматическими анализаторами</vt:lpstr>
      <vt:lpstr>Одобрение результатов тестов</vt:lpstr>
      <vt:lpstr>Получение результатов</vt:lpstr>
      <vt:lpstr>Презентация PowerPoint</vt:lpstr>
      <vt:lpstr>Презентация PowerPoint</vt:lpstr>
    </vt:vector>
  </TitlesOfParts>
  <Company>KEU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Лабораторно-информационная система K-Lab</dc:title>
  <dc:creator>Daul</dc:creator>
  <cp:lastModifiedBy>Такеев</cp:lastModifiedBy>
  <cp:revision>220</cp:revision>
  <dcterms:created xsi:type="dcterms:W3CDTF">2012-10-11T16:24:42Z</dcterms:created>
  <dcterms:modified xsi:type="dcterms:W3CDTF">2019-05-27T05:54:59Z</dcterms:modified>
</cp:coreProperties>
</file>